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566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Сверточный слой представляет из себя комплекс матриц, у каждой матрицы есть синоптическое ядро. </a:t>
            </a:r>
          </a:p>
          <a:p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Ядро представляет из себя фильтр, которое двигается по всей области крайней карты и находит определенные признаки объектов. Если размер ядра достаточно малый, то оно ему не удастся выделить какие-либо особенности, если слишком большое, то увеличивается количество связей между нейронами. </a:t>
            </a:r>
          </a:p>
          <a:p>
            <a:endParaRPr lang="en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Цель </a:t>
            </a:r>
            <a:r>
              <a:rPr lang="ru-RU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подвыборочного</a:t>
            </a: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 слоя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 – уменьшение размерности карт предыдущего слоя. Если на предыдущей операции свертки уже были выявлены некоторые признаки, то для дальнейшей обработки настолько подробное изображение уже не нужно, и оно уплотняется до менее подробного. </a:t>
            </a: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Цель п</a:t>
            </a:r>
            <a:r>
              <a:rPr lang="en-RU" sz="1200" b="1" dirty="0">
                <a:effectLst/>
                <a:latin typeface="+mn-lt"/>
                <a:ea typeface="+mn-ea"/>
                <a:cs typeface="+mn-cs"/>
                <a:sym typeface="Calibri"/>
              </a:rPr>
              <a:t>олносвязн</a:t>
            </a: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ого</a:t>
            </a:r>
            <a:r>
              <a:rPr lang="en-RU" sz="1200" b="1" dirty="0">
                <a:effectLst/>
                <a:latin typeface="+mn-lt"/>
                <a:ea typeface="+mn-ea"/>
                <a:cs typeface="+mn-cs"/>
                <a:sym typeface="Calibri"/>
              </a:rPr>
              <a:t> сло</a:t>
            </a: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я</a:t>
            </a:r>
            <a:r>
              <a:rPr lang="en-RU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ru-RU" sz="1200" b="1" dirty="0">
                <a:effectLst/>
                <a:latin typeface="+mn-lt"/>
                <a:ea typeface="+mn-ea"/>
                <a:cs typeface="+mn-cs"/>
                <a:sym typeface="Calibri"/>
              </a:rPr>
              <a:t>-- 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классификация</a:t>
            </a:r>
            <a:r>
              <a:rPr lang="en-RU" dirty="0">
                <a:effectLst/>
              </a:rPr>
              <a:t> </a:t>
            </a:r>
            <a:endParaRPr lang="ru-RU" dirty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RU" sz="1200" b="1" dirty="0">
                <a:effectLst/>
                <a:latin typeface="+mn-lt"/>
                <a:ea typeface="+mn-ea"/>
                <a:cs typeface="+mn-cs"/>
                <a:sym typeface="Calibri"/>
              </a:rPr>
              <a:t>Выходнои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̆ слой связан со всеми нейронами крайнего слоя. Величина нейронов соответствует количеству распознаваемых классов, то есть 2 – fake и real.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0445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У 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алгоритм</a:t>
            </a: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а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 обратного распространения на каждом слое происходит умножение текущего результата на производную функции активации. </a:t>
            </a: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Если производная 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меньше единицы на всей области определения, </a:t>
            </a: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то 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ошибка станет близкой к нулю. В случае, если функция активации имеет неограниченную производную, то произойдет резкое увеличение ошибк</a:t>
            </a: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и</a:t>
            </a: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, что приведет к нестабильности процесса обучения</a:t>
            </a:r>
            <a:r>
              <a:rPr lang="ru-RU" sz="1200" dirty="0"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endParaRPr lang="en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В данной работе в качестве активационной функции для скрытых и выходного слоев используется гиперболический тангенс. </a:t>
            </a:r>
            <a:endParaRPr lang="ru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sz="1200" dirty="0">
                <a:effectLst/>
                <a:latin typeface="+mn-lt"/>
                <a:ea typeface="+mn-ea"/>
                <a:cs typeface="+mn-cs"/>
                <a:sym typeface="Calibri"/>
              </a:rPr>
              <a:t>Поскольку одной из главных проблем тангенциальной функции активации -- является ее затухание или увеличение градиентов. Чтобы данные проблемы не проявлялись на сверточных слоях, предлагается использовать выпрямленную функцию активации -- ReLU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8816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xfrm>
            <a:off x="1524000" y="1153111"/>
            <a:ext cx="9144000" cy="2387601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Информационная система обнаружения лиц в искусственно сгенерированных изображениях с использованием сверточной нейронной сети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5920323" y="4506326"/>
            <a:ext cx="6641805" cy="967717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Студент: Турсунов Жасурбек Рустамович</a:t>
            </a:r>
          </a:p>
          <a:p>
            <a: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Руководитель: Шаповалова Марина Сергеевна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5315485" y="5797806"/>
            <a:ext cx="1086109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Москва</a:t>
            </a:r>
          </a:p>
          <a:p>
            <a:pPr algn="ctr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2022 г.</a:t>
            </a:r>
          </a:p>
        </p:txBody>
      </p:sp>
      <p:sp>
        <p:nvSpPr>
          <p:cNvPr id="97" name="TextBox 9"/>
          <p:cNvSpPr txBox="1"/>
          <p:nvPr/>
        </p:nvSpPr>
        <p:spPr>
          <a:xfrm>
            <a:off x="3225351" y="439470"/>
            <a:ext cx="639332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Выпускная квалификационная работа бакалавра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Структура нейронной сети</a:t>
            </a:r>
          </a:p>
        </p:txBody>
      </p:sp>
      <p:sp>
        <p:nvSpPr>
          <p:cNvPr id="14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1903389"/>
            <a:ext cx="8592510" cy="438337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Выбор функции активации</a:t>
            </a:r>
          </a:p>
        </p:txBody>
      </p:sp>
      <p:sp>
        <p:nvSpPr>
          <p:cNvPr id="153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27" y="1499675"/>
            <a:ext cx="7953545" cy="499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Функциональная схема нейронной сети</a:t>
            </a:r>
          </a:p>
        </p:txBody>
      </p:sp>
      <p:sp>
        <p:nvSpPr>
          <p:cNvPr id="15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84" y="1690688"/>
            <a:ext cx="7518401" cy="459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Структура ПО</a:t>
            </a:r>
          </a:p>
        </p:txBody>
      </p:sp>
      <p:sp>
        <p:nvSpPr>
          <p:cNvPr id="163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65" name="Untitled Diagram.drawio.png" descr="Untitled Diagram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697581"/>
            <a:ext cx="4775200" cy="438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Обучение нейронной сети</a:t>
            </a:r>
          </a:p>
        </p:txBody>
      </p:sp>
      <p:sp>
        <p:nvSpPr>
          <p:cNvPr id="16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TextBox 2"/>
          <p:cNvSpPr txBox="1"/>
          <p:nvPr/>
        </p:nvSpPr>
        <p:spPr>
          <a:xfrm>
            <a:off x="371111" y="1790375"/>
            <a:ext cx="6774800" cy="1701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Нейронная сеть для обнаружения лиц: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8000 изображений с лицом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2000 изображений без лица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Итог: Точность обнаружения 84%</a:t>
            </a:r>
          </a:p>
        </p:txBody>
      </p:sp>
      <p:sp>
        <p:nvSpPr>
          <p:cNvPr id="170" name="TextBox 6"/>
          <p:cNvSpPr txBox="1"/>
          <p:nvPr/>
        </p:nvSpPr>
        <p:spPr>
          <a:xfrm>
            <a:off x="371112" y="4234112"/>
            <a:ext cx="9382075" cy="1701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Нейронная сеть для детектирования дипфейк изображений: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10000 дипфейк изображений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10000 реальных изображений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Итог: Точность детектирования 96%</a:t>
            </a:r>
          </a:p>
        </p:txBody>
      </p:sp>
      <p:sp>
        <p:nvSpPr>
          <p:cNvPr id="171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Результаты работы</a:t>
            </a:r>
          </a:p>
        </p:txBody>
      </p:sp>
      <p:sp>
        <p:nvSpPr>
          <p:cNvPr id="174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925" y="1563209"/>
            <a:ext cx="2217451" cy="463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817"/>
            <a:ext cx="2217452" cy="4641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626" y="1456658"/>
            <a:ext cx="4565034" cy="4741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758951">
              <a:defRPr sz="3237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Исследование: влияние данных на качество распознавания </a:t>
            </a:r>
            <a:br/>
            <a:endParaRPr/>
          </a:p>
        </p:txBody>
      </p:sp>
      <p:sp>
        <p:nvSpPr>
          <p:cNvPr id="181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574652"/>
            <a:ext cx="7721600" cy="45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722376">
              <a:defRPr sz="308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Исследование: влияние комбинированных изображений на результат</a:t>
            </a:r>
            <a:br/>
            <a:endParaRPr/>
          </a:p>
        </p:txBody>
      </p:sp>
      <p:sp>
        <p:nvSpPr>
          <p:cNvPr id="186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84" y="1517690"/>
            <a:ext cx="4703489" cy="4933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3" y="1542404"/>
            <a:ext cx="4565945" cy="479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083" y="1576054"/>
            <a:ext cx="2252147" cy="47989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Заключение</a:t>
            </a:r>
            <a:br/>
            <a:endParaRPr/>
          </a:p>
        </p:txBody>
      </p:sp>
      <p:sp>
        <p:nvSpPr>
          <p:cNvPr id="193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TextBox 6"/>
          <p:cNvSpPr txBox="1"/>
          <p:nvPr/>
        </p:nvSpPr>
        <p:spPr>
          <a:xfrm>
            <a:off x="883918" y="1127349"/>
            <a:ext cx="10946929" cy="507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Была разработана информационная система, способная обнаружить и отличить настоящего человека от дипфейк, с помощью сверточной нейронной сети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ходе работы были выполнены задачи: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анализ существующих методов генерации, обнаружения и детектирования дипфейк изображений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построение концепции метода обнаружения и детектирования лиц в искусственно сгенерированных изображениях с использованием сверточной нейронной сети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реализация разработанного модифицированного метода в виде информационной системы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сбор обучающих и тестовых данных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сравнение и анализ полученных результатов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br/>
            <a:endParaRPr/>
          </a:p>
        </p:txBody>
      </p:sp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Дальнейшее развитие</a:t>
            </a:r>
            <a:br/>
            <a:endParaRPr/>
          </a:p>
        </p:txBody>
      </p:sp>
      <p:sp>
        <p:nvSpPr>
          <p:cNvPr id="19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TextBox 6"/>
          <p:cNvSpPr txBox="1"/>
          <p:nvPr/>
        </p:nvSpPr>
        <p:spPr>
          <a:xfrm>
            <a:off x="883918" y="1127349"/>
            <a:ext cx="11095585" cy="316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использование альтернативной функции активации нейронов и алгоритмов обучения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создание метода детектирования на основе преобразования Фурье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улучшение структуры нейронной сети, а именно предусмотреть возможность увеличения количества слоев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оптимизация iOS-приложения.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улучшение REST API, способной выдержать большую нагрузку </a:t>
            </a:r>
            <a:br/>
            <a:endParaRPr/>
          </a:p>
        </p:txBody>
      </p:sp>
      <p:sp>
        <p:nvSpPr>
          <p:cNvPr id="20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Актуальность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500"/>
              </a:spcBef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На сегодняшний день становится достаточно сложно проверить достоверность информационных ресурсов: фото-видео материалов, опубликованных в сети интернет. Большая часть этих материалов является продуктом искусственного интеллекта. Полученные в результате работы нейронной сети дипфейки выглядят настолько правдоподобно, что человеку сложно определить подлинность представленного изображения. В открытом доступе практически недоступна программная реализация алгоритма детектирования дипфейк изображений</a:t>
            </a:r>
          </a:p>
        </p:txBody>
      </p:sp>
      <p:sp>
        <p:nvSpPr>
          <p:cNvPr id="101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xfrm>
            <a:off x="838200" y="14523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Цель и задачи работы</a:t>
            </a:r>
          </a:p>
        </p:txBody>
      </p:sp>
      <p:sp>
        <p:nvSpPr>
          <p:cNvPr id="1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38200" y="1290045"/>
            <a:ext cx="10515600" cy="109832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Цель работы </a:t>
            </a:r>
            <a:r>
              <a:rPr b="0"/>
              <a:t>– разработка информационной системы, способной обнаружить и отличить настоящего человека от дипфейк, с помощью сверточной нейронной сети</a:t>
            </a:r>
          </a:p>
        </p:txBody>
      </p:sp>
      <p:sp>
        <p:nvSpPr>
          <p:cNvPr id="105" name="TextBox 3"/>
          <p:cNvSpPr txBox="1"/>
          <p:nvPr/>
        </p:nvSpPr>
        <p:spPr>
          <a:xfrm>
            <a:off x="883919" y="2388373"/>
            <a:ext cx="10319609" cy="4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Задачи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анализ существующих методов генерации, обнаружения и детектирования дипфейк изображений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построение концепции метода обнаружения и детектирования лиц в искусственно сгенерированных изображениях с использованием сверточной нейронной сети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реализация разработанного модифицированного метода в виде информационной системы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сбор обучающих и тестовых данных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сравнение и анализ полученных результатов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</a:pPr>
            <a:endParaRPr/>
          </a:p>
        </p:txBody>
      </p:sp>
      <p:sp>
        <p:nvSpPr>
          <p:cNvPr id="10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Обзор существующих методов</a:t>
            </a:r>
          </a:p>
        </p:txBody>
      </p:sp>
      <p:graphicFrame>
        <p:nvGraphicFramePr>
          <p:cNvPr id="109" name="Table 5"/>
          <p:cNvGraphicFramePr/>
          <p:nvPr/>
        </p:nvGraphicFramePr>
        <p:xfrm>
          <a:off x="1710659" y="2159058"/>
          <a:ext cx="8770680" cy="2026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92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Наименование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Доступность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Преимущества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Недостатки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Microsoft &amp; Facebook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В разработке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SENSITI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В разработке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DARPA (Проект министерства обороны США)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 доступна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Неизвестно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Метод обнаружения и детектирования на основе сверточной нейронной сети</a:t>
            </a:r>
          </a:p>
        </p:txBody>
      </p:sp>
      <p:sp>
        <p:nvSpPr>
          <p:cNvPr id="113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42" y="1690688"/>
            <a:ext cx="7199424" cy="4787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Метод обнаружения на основе сверточной нейронной сети</a:t>
            </a:r>
          </a:p>
        </p:txBody>
      </p:sp>
      <p:sp>
        <p:nvSpPr>
          <p:cNvPr id="11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38" y="1684047"/>
            <a:ext cx="7231322" cy="48088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Метод детектирования на основе сверточной нейронной сети</a:t>
            </a:r>
          </a:p>
        </p:txBody>
      </p:sp>
      <p:sp>
        <p:nvSpPr>
          <p:cNvPr id="123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01" y="1754752"/>
            <a:ext cx="7124998" cy="4738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Предобработка изображения с помощью преобразования Фурье</a:t>
            </a:r>
          </a:p>
        </p:txBody>
      </p:sp>
      <p:sp>
        <p:nvSpPr>
          <p:cNvPr id="12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25" y="2722951"/>
            <a:ext cx="3336211" cy="337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666" y="2722954"/>
            <a:ext cx="3574137" cy="337557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Arrow Connector 13"/>
          <p:cNvSpPr/>
          <p:nvPr/>
        </p:nvSpPr>
        <p:spPr>
          <a:xfrm>
            <a:off x="4038879" y="4410739"/>
            <a:ext cx="4018093" cy="3"/>
          </a:xfrm>
          <a:prstGeom prst="line">
            <a:avLst/>
          </a:prstGeom>
          <a:ln w="825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TextBox 14"/>
          <p:cNvSpPr txBox="1"/>
          <p:nvPr/>
        </p:nvSpPr>
        <p:spPr>
          <a:xfrm>
            <a:off x="4530254" y="3707643"/>
            <a:ext cx="3110915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Преобразование Фурье</a:t>
            </a:r>
          </a:p>
        </p:txBody>
      </p:sp>
      <p:sp>
        <p:nvSpPr>
          <p:cNvPr id="134" name="TextBox 15"/>
          <p:cNvSpPr txBox="1"/>
          <p:nvPr/>
        </p:nvSpPr>
        <p:spPr>
          <a:xfrm>
            <a:off x="8707732" y="2052840"/>
            <a:ext cx="2493130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Частотная область</a:t>
            </a:r>
          </a:p>
        </p:txBody>
      </p:sp>
      <p:sp>
        <p:nvSpPr>
          <p:cNvPr id="135" name="TextBox 16"/>
          <p:cNvSpPr txBox="1"/>
          <p:nvPr/>
        </p:nvSpPr>
        <p:spPr>
          <a:xfrm>
            <a:off x="815838" y="2116784"/>
            <a:ext cx="304870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Реальное изображение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Предобработка изображения с помощью преобразования Фурье</a:t>
            </a:r>
          </a:p>
        </p:txBody>
      </p:sp>
      <p:sp>
        <p:nvSpPr>
          <p:cNvPr id="138" name="Straight Connector 12"/>
          <p:cNvSpPr/>
          <p:nvPr/>
        </p:nvSpPr>
        <p:spPr>
          <a:xfrm>
            <a:off x="4051003" y="3466214"/>
            <a:ext cx="2574260" cy="1"/>
          </a:xfrm>
          <a:prstGeom prst="line">
            <a:avLst/>
          </a:prstGeom>
          <a:ln w="412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9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0" name="Straight Arrow Connector 13"/>
          <p:cNvSpPr/>
          <p:nvPr/>
        </p:nvSpPr>
        <p:spPr>
          <a:xfrm>
            <a:off x="4038879" y="4410739"/>
            <a:ext cx="4018093" cy="3"/>
          </a:xfrm>
          <a:prstGeom prst="line">
            <a:avLst/>
          </a:prstGeom>
          <a:ln w="825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TextBox 14"/>
          <p:cNvSpPr txBox="1"/>
          <p:nvPr/>
        </p:nvSpPr>
        <p:spPr>
          <a:xfrm>
            <a:off x="4530254" y="3707643"/>
            <a:ext cx="3110915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Преобразование Фурье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8707732" y="2052840"/>
            <a:ext cx="2493130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Частотная область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697685" y="2052839"/>
            <a:ext cx="3038733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Дипфейк изображение</a:t>
            </a:r>
          </a:p>
        </p:txBody>
      </p:sp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2702371"/>
            <a:ext cx="3391244" cy="339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187" y="2702369"/>
            <a:ext cx="3391243" cy="3391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Macintosh PowerPoint</Application>
  <PresentationFormat>Widescreen</PresentationFormat>
  <Paragraphs>110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Информационная система обнаружения лиц в искусственно сгенерированных изображениях с использованием сверточной нейронной сети</vt:lpstr>
      <vt:lpstr>Актуальность</vt:lpstr>
      <vt:lpstr>Цель и задачи работы</vt:lpstr>
      <vt:lpstr>Обзор существующих методов</vt:lpstr>
      <vt:lpstr>Метод обнаружения и детектирования на основе сверточной нейронной сети</vt:lpstr>
      <vt:lpstr>Метод обнаружения на основе сверточной нейронной сети</vt:lpstr>
      <vt:lpstr>Метод детектирования на основе сверточной нейронной сети</vt:lpstr>
      <vt:lpstr>Предобработка изображения с помощью преобразования Фурье</vt:lpstr>
      <vt:lpstr>Предобработка изображения с помощью преобразования Фурье</vt:lpstr>
      <vt:lpstr>Структура нейронной сети</vt:lpstr>
      <vt:lpstr>Выбор функции активации</vt:lpstr>
      <vt:lpstr>Функциональная схема нейронной сети</vt:lpstr>
      <vt:lpstr>Структура ПО</vt:lpstr>
      <vt:lpstr>Обучение нейронной сети</vt:lpstr>
      <vt:lpstr>Результаты работы</vt:lpstr>
      <vt:lpstr>Исследование: влияние данных на качество распознавания  </vt:lpstr>
      <vt:lpstr>Исследование: влияние комбинированных изображений на результат </vt:lpstr>
      <vt:lpstr>Заключение </vt:lpstr>
      <vt:lpstr>Дальнейшее развитие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Информационная система обнаружения лиц в искусственно сгенерированных изображениях с использованием сверточной нейронной сети</dc:title>
  <cp:lastModifiedBy>Jasur Tursunov</cp:lastModifiedBy>
  <cp:revision>1</cp:revision>
  <dcterms:modified xsi:type="dcterms:W3CDTF">2022-06-02T20:28:32Z</dcterms:modified>
</cp:coreProperties>
</file>